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86CEA-E00A-4C84-A97F-1C32BE8186E4}" type="datetimeFigureOut">
              <a:rPr lang="en-US"/>
              <a:pPr>
                <a:defRPr/>
              </a:pPr>
              <a:t>1/29/2013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E01F9-0569-4615-8019-D90D22E9B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4BAD3-94D8-4EEC-91A9-8EB087EBBDAD}" type="datetimeFigureOut">
              <a:rPr lang="en-US"/>
              <a:pPr>
                <a:defRPr/>
              </a:pPr>
              <a:t>1/29/2013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D6C75-F948-4262-B9D1-F2F4DAC12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E3DFE-C8E1-499A-B3FF-AF1D9FBA8F51}" type="datetimeFigureOut">
              <a:rPr lang="en-US"/>
              <a:pPr>
                <a:defRPr/>
              </a:pPr>
              <a:t>1/29/2013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E0BEF-D999-406E-B516-48EBD14C3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B7D2C-12CE-4019-8151-2E19F3B69180}" type="datetimeFigureOut">
              <a:rPr lang="en-US"/>
              <a:pPr>
                <a:defRPr/>
              </a:pPr>
              <a:t>1/29/2013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0ED52-AF58-4D62-98B7-606AFC0EA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FEF93-C4CC-43ED-A861-24AFD859B2A1}" type="datetimeFigureOut">
              <a:rPr lang="en-US"/>
              <a:pPr>
                <a:defRPr/>
              </a:pPr>
              <a:t>1/29/2013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965A1-34B6-4E22-A3D3-277440F8A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CE7F9-26F2-4710-8AE4-3C1BB6D59083}" type="datetimeFigureOut">
              <a:rPr lang="en-US"/>
              <a:pPr>
                <a:defRPr/>
              </a:pPr>
              <a:t>1/29/2013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8FDD8-2935-44D5-BEEE-6407455D2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165AD-CBFE-4A39-99DE-5FB71AC6C6FD}" type="datetimeFigureOut">
              <a:rPr lang="en-US"/>
              <a:pPr>
                <a:defRPr/>
              </a:pPr>
              <a:t>1/29/2013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1DF82-C2AF-48F9-B6EF-FA5D37BAA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CCB17-3010-4542-ACDF-A9E58AFE24C1}" type="datetimeFigureOut">
              <a:rPr lang="en-US"/>
              <a:pPr>
                <a:defRPr/>
              </a:pPr>
              <a:t>1/29/2013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86650-14ED-4805-B09F-3EADF26FC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DC7C8-7206-431A-AA16-1199E4CB762A}" type="datetimeFigureOut">
              <a:rPr lang="en-US"/>
              <a:pPr>
                <a:defRPr/>
              </a:pPr>
              <a:t>1/29/2013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F6486-3B48-4E95-8DB4-8ED371722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FBCF7-CD9D-482A-A5D8-DCC4A9084E4D}" type="datetimeFigureOut">
              <a:rPr lang="en-US"/>
              <a:pPr>
                <a:defRPr/>
              </a:pPr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0C337-5B50-44C1-BC23-4FF7A1433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0F085-506F-4293-9BE4-38F11C109C28}" type="datetimeFigureOut">
              <a:rPr lang="en-US"/>
              <a:pPr>
                <a:defRPr/>
              </a:pPr>
              <a:t>1/29/2013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9E4E4-F3FB-4CBB-B423-100F11D18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F0B17A-DEB8-4199-BC8F-77E1EF717766}" type="datetimeFigureOut">
              <a:rPr lang="en-US"/>
              <a:pPr>
                <a:defRPr/>
              </a:pPr>
              <a:t>1/29/2013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800CEF-1529-469A-9D1A-B9D704920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37" r:id="rId2"/>
    <p:sldLayoutId id="2147483746" r:id="rId3"/>
    <p:sldLayoutId id="2147483738" r:id="rId4"/>
    <p:sldLayoutId id="2147483739" r:id="rId5"/>
    <p:sldLayoutId id="2147483740" r:id="rId6"/>
    <p:sldLayoutId id="2147483741" r:id="rId7"/>
    <p:sldLayoutId id="2147483747" r:id="rId8"/>
    <p:sldLayoutId id="2147483742" r:id="rId9"/>
    <p:sldLayoutId id="2147483743" r:id="rId10"/>
    <p:sldLayoutId id="21474837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362200"/>
            <a:ext cx="8001000" cy="230124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>
                <a:latin typeface="+mn-lt"/>
              </a:rPr>
              <a:t>Colonization of Africa</a:t>
            </a:r>
            <a:endParaRPr dirty="0">
              <a:latin typeface="+mn-lt"/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1295400" y="533400"/>
            <a:ext cx="6480175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Mrs. Majask</a:t>
            </a:r>
          </a:p>
          <a:p>
            <a:pPr eaLnBrk="1" hangingPunct="1"/>
            <a:r>
              <a:rPr lang="en-US" dirty="0" smtClean="0"/>
              <a:t>Global History</a:t>
            </a:r>
          </a:p>
        </p:txBody>
      </p:sp>
      <p:pic>
        <p:nvPicPr>
          <p:cNvPr id="5124" name="Picture 2" descr="http://upload.wikimedia.org/wikipedia/commons/thumb/b/be/Africa_1808.jpg/220px-Africa_1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276600"/>
            <a:ext cx="297180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6553200" cy="8382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latin typeface="+mn-lt"/>
              </a:rPr>
              <a:t>All Divided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2F2F2"/>
                </a:solidFill>
              </a:rPr>
              <a:t>By 1914, Belgium, France, Germany, Italy, Portugal, Spain, and the United Kingdom had divided almost all of Africa among themselves</a:t>
            </a:r>
          </a:p>
          <a:p>
            <a:pPr eaLnBrk="1" hangingPunct="1"/>
            <a:r>
              <a:rPr lang="en-US" sz="3600" dirty="0" smtClean="0">
                <a:solidFill>
                  <a:srgbClr val="F2F2F2"/>
                </a:solidFill>
              </a:rPr>
              <a:t>Only Ethiopia and Liberia remained independent</a:t>
            </a:r>
          </a:p>
        </p:txBody>
      </p:sp>
      <p:pic>
        <p:nvPicPr>
          <p:cNvPr id="14340" name="Picture 2" descr="http://ucatlas.ucsc.edu/africountries/liber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876800"/>
            <a:ext cx="42481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609600" y="5562600"/>
            <a:ext cx="2057400" cy="838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715000" y="5181600"/>
            <a:ext cx="2133600" cy="1143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latin typeface="+mn-lt"/>
              </a:rPr>
              <a:t>Results of Colonization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2F2F2"/>
                </a:solidFill>
              </a:rPr>
              <a:t>Millions of deaths directly in wars of conquest indirectly through the demands imposed upon them in colonial plantations</a:t>
            </a:r>
          </a:p>
          <a:p>
            <a:pPr eaLnBrk="1" hangingPunct="1"/>
            <a:endParaRPr lang="en-US" dirty="0" smtClean="0">
              <a:solidFill>
                <a:srgbClr val="F2F2F2"/>
              </a:solidFill>
            </a:endParaRPr>
          </a:p>
        </p:txBody>
      </p:sp>
      <p:pic>
        <p:nvPicPr>
          <p:cNvPr id="15364" name="Picture 2" descr="http://exploringafrica.matrix.msu.edu/images/4413as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962400"/>
            <a:ext cx="36957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latin typeface="+mn-lt"/>
              </a:rPr>
              <a:t>Seeking Independence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2F2F2"/>
                </a:solidFill>
              </a:rPr>
              <a:t>Some African colonies began to demand self-government in the early 1900s</a:t>
            </a:r>
          </a:p>
          <a:p>
            <a:pPr eaLnBrk="1" hangingPunct="1"/>
            <a:r>
              <a:rPr lang="en-US" sz="3200" dirty="0" smtClean="0">
                <a:solidFill>
                  <a:srgbClr val="F2F2F2"/>
                </a:solidFill>
              </a:rPr>
              <a:t>Not until after World War II did the demands for independence become a powerful mass movement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latin typeface="+mn-lt"/>
              </a:rPr>
              <a:t>Seeking Independence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2F2F2"/>
                </a:solidFill>
              </a:rPr>
              <a:t>Finally, South Africa made the transition from </a:t>
            </a:r>
            <a:r>
              <a:rPr lang="en-US" sz="3200" i="1" dirty="0" smtClean="0">
                <a:solidFill>
                  <a:srgbClr val="F2F2F2"/>
                </a:solidFill>
              </a:rPr>
              <a:t>apartheid</a:t>
            </a:r>
            <a:r>
              <a:rPr lang="en-US" sz="3200" dirty="0" smtClean="0">
                <a:solidFill>
                  <a:srgbClr val="F2F2F2"/>
                </a:solidFill>
              </a:rPr>
              <a:t> (strict racial segregation) to a multiracial democracy under black rule in 1994</a:t>
            </a:r>
          </a:p>
        </p:txBody>
      </p:sp>
      <p:pic>
        <p:nvPicPr>
          <p:cNvPr id="17412" name="Picture 2" descr="http://news.bbcimg.co.uk/media/images/54229000/jpg/_54229066_tanzania_nyere_1961_g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733800"/>
            <a:ext cx="47244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latin typeface="+mn-lt"/>
              </a:rPr>
              <a:t>Source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 smtClean="0"/>
              <a:t>Desanker</a:t>
            </a:r>
            <a:r>
              <a:rPr lang="en-US" dirty="0" smtClean="0"/>
              <a:t>, Paul V., </a:t>
            </a:r>
            <a:r>
              <a:rPr lang="en-US" dirty="0" err="1" smtClean="0"/>
              <a:t>Peri</a:t>
            </a:r>
            <a:r>
              <a:rPr lang="en-US" dirty="0" smtClean="0"/>
              <a:t> M. </a:t>
            </a:r>
            <a:r>
              <a:rPr lang="en-US" dirty="0" err="1" smtClean="0"/>
              <a:t>Klemm</a:t>
            </a:r>
            <a:r>
              <a:rPr lang="en-US" dirty="0" smtClean="0"/>
              <a:t>, Kenneth J. Perkins, </a:t>
            </a:r>
          </a:p>
          <a:p>
            <a:pPr marL="420624" indent="-384048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		</a:t>
            </a:r>
            <a:r>
              <a:rPr lang="en-US" dirty="0" err="1" smtClean="0"/>
              <a:t>Kwesi</a:t>
            </a:r>
            <a:r>
              <a:rPr lang="en-US" dirty="0" smtClean="0"/>
              <a:t> </a:t>
            </a:r>
            <a:r>
              <a:rPr lang="en-US" dirty="0" err="1" smtClean="0"/>
              <a:t>Kwaa</a:t>
            </a:r>
            <a:r>
              <a:rPr lang="en-US" dirty="0" smtClean="0"/>
              <a:t> </a:t>
            </a:r>
            <a:r>
              <a:rPr lang="en-US" dirty="0" err="1" smtClean="0"/>
              <a:t>Prah</a:t>
            </a:r>
            <a:r>
              <a:rPr lang="en-US" dirty="0" smtClean="0"/>
              <a:t>, and Paul </a:t>
            </a:r>
            <a:r>
              <a:rPr lang="en-US" dirty="0" err="1" smtClean="0"/>
              <a:t>Tiyambe</a:t>
            </a:r>
            <a:r>
              <a:rPr lang="en-US" dirty="0" smtClean="0"/>
              <a:t> </a:t>
            </a:r>
            <a:r>
              <a:rPr lang="en-US" dirty="0" err="1" smtClean="0"/>
              <a:t>Zeleza</a:t>
            </a:r>
            <a:r>
              <a:rPr lang="en-US" dirty="0" smtClean="0"/>
              <a:t>. "Africa." 	</a:t>
            </a:r>
            <a:r>
              <a:rPr lang="en-US" i="1" dirty="0" smtClean="0"/>
              <a:t>World Book Student.</a:t>
            </a:r>
            <a:r>
              <a:rPr lang="en-US" dirty="0" smtClean="0"/>
              <a:t> World Book, 2010. Web. 10 	Dec. 2010. </a:t>
            </a:r>
            <a:br>
              <a:rPr lang="en-US" dirty="0" smtClean="0"/>
            </a:br>
            <a:endParaRPr lang="en-US" dirty="0" smtClean="0"/>
          </a:p>
          <a:p>
            <a:pPr marL="420624" indent="-384048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6553200" cy="8382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latin typeface="+mn-lt"/>
              </a:rPr>
              <a:t>Exploration of Africa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391400" cy="43434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2F2F2"/>
                </a:solidFill>
              </a:rPr>
              <a:t>1400s - Portuguese began to explore the west coast of Africa</a:t>
            </a:r>
          </a:p>
          <a:p>
            <a:pPr lvl="1" eaLnBrk="1" hangingPunct="1"/>
            <a:r>
              <a:rPr lang="en-US" sz="3200" dirty="0" smtClean="0">
                <a:solidFill>
                  <a:srgbClr val="F2F2F2"/>
                </a:solidFill>
              </a:rPr>
              <a:t>Interested in Africa's gold trade</a:t>
            </a:r>
          </a:p>
          <a:p>
            <a:pPr lvl="1" eaLnBrk="1" hangingPunct="1"/>
            <a:r>
              <a:rPr lang="en-US" sz="3200" dirty="0" smtClean="0">
                <a:solidFill>
                  <a:srgbClr val="F2F2F2"/>
                </a:solidFill>
              </a:rPr>
              <a:t>They also began trading slaves</a:t>
            </a:r>
          </a:p>
          <a:p>
            <a:pPr lvl="2" eaLnBrk="1" hangingPunct="1"/>
            <a:r>
              <a:rPr lang="en-US" sz="2800" dirty="0" smtClean="0">
                <a:solidFill>
                  <a:srgbClr val="F2F2F2"/>
                </a:solidFill>
              </a:rPr>
              <a:t>More than 12 million people were exported as slaves</a:t>
            </a:r>
          </a:p>
          <a:p>
            <a:pPr lvl="2" eaLnBrk="1" hangingPunct="1"/>
            <a:endParaRPr lang="en-US" dirty="0" smtClean="0">
              <a:latin typeface="Calibri" pitchFamily="34" charset="0"/>
            </a:endParaRPr>
          </a:p>
          <a:p>
            <a:pPr eaLnBrk="1" hangingPunct="1"/>
            <a:endParaRPr lang="en-US" dirty="0" smtClean="0"/>
          </a:p>
        </p:txBody>
      </p:sp>
      <p:pic>
        <p:nvPicPr>
          <p:cNvPr id="6148" name="Picture 2" descr="http://qed.princeton.edu/images/f/ff/Spanish_and_Portuguese_trade_rou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572000"/>
            <a:ext cx="4725988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latin typeface="+mn-lt"/>
              </a:rPr>
              <a:t>Merchants Arrive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2F2F2"/>
                </a:solidFill>
              </a:rPr>
              <a:t>1</a:t>
            </a:r>
            <a:r>
              <a:rPr lang="en-US" sz="3200" baseline="30000" dirty="0" smtClean="0">
                <a:solidFill>
                  <a:srgbClr val="F2F2F2"/>
                </a:solidFill>
              </a:rPr>
              <a:t>st</a:t>
            </a:r>
            <a:r>
              <a:rPr lang="en-US" sz="3200" dirty="0" smtClean="0">
                <a:solidFill>
                  <a:srgbClr val="F2F2F2"/>
                </a:solidFill>
              </a:rPr>
              <a:t> - Merchant companies </a:t>
            </a:r>
          </a:p>
          <a:p>
            <a:pPr eaLnBrk="1" hangingPunct="1"/>
            <a:r>
              <a:rPr lang="en-US" sz="3200" dirty="0" smtClean="0">
                <a:solidFill>
                  <a:srgbClr val="F2F2F2"/>
                </a:solidFill>
              </a:rPr>
              <a:t>Next - explorers and missionaries</a:t>
            </a:r>
          </a:p>
          <a:p>
            <a:pPr eaLnBrk="1" hangingPunct="1">
              <a:buFontTx/>
              <a:buNone/>
            </a:pPr>
            <a:endParaRPr lang="en-US" sz="3200" dirty="0" smtClean="0"/>
          </a:p>
          <a:p>
            <a:pPr eaLnBrk="1" hangingPunct="1">
              <a:buFontTx/>
              <a:buNone/>
            </a:pPr>
            <a:endParaRPr lang="en-US" sz="3200" dirty="0" smtClean="0"/>
          </a:p>
        </p:txBody>
      </p:sp>
      <p:pic>
        <p:nvPicPr>
          <p:cNvPr id="7172" name="Picture 2" descr="http://exploringafrica.matrix.msu.edu/images/explo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971800"/>
            <a:ext cx="35179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+mn-lt"/>
              </a:rPr>
              <a:t>European Powers Dominate Africa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2F2F2"/>
                </a:solidFill>
              </a:rPr>
              <a:t>By the 1880s, there were intense rivalries among the European nations as they staked claims to parts of Africa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latin typeface="+mn-lt"/>
              </a:rPr>
              <a:t>The Scramble for Africa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4525963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2F2F2"/>
                </a:solidFill>
              </a:rPr>
              <a:t>The race to expand European colonial influence is often referred to as the “scramble for Africa”</a:t>
            </a:r>
          </a:p>
          <a:p>
            <a:pPr eaLnBrk="1" hangingPunct="1"/>
            <a:endParaRPr lang="en-US" sz="3200" dirty="0" smtClean="0"/>
          </a:p>
        </p:txBody>
      </p:sp>
      <p:pic>
        <p:nvPicPr>
          <p:cNvPr id="9220" name="Picture 2" descr="http://library.thinkquest.org/04oct/01218/pictures/Scram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48000"/>
            <a:ext cx="4592638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laredoclass.net/images/africa%20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8263" y="0"/>
            <a:ext cx="6467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latin typeface="+mn-lt"/>
              </a:rPr>
              <a:t>The Berlin Conference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5410200" cy="495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2F2F2"/>
                </a:solidFill>
              </a:rPr>
              <a:t>In 1884, European powers convened the Berlin Conference</a:t>
            </a:r>
          </a:p>
          <a:p>
            <a:pPr lvl="1" eaLnBrk="1" hangingPunct="1"/>
            <a:r>
              <a:rPr lang="en-US" sz="2800" dirty="0" smtClean="0">
                <a:solidFill>
                  <a:srgbClr val="F2F2F2"/>
                </a:solidFill>
              </a:rPr>
              <a:t>drew up rules among the nations establishing colonies </a:t>
            </a:r>
          </a:p>
          <a:p>
            <a:pPr lvl="1" eaLnBrk="1" hangingPunct="1"/>
            <a:r>
              <a:rPr lang="en-US" sz="2800" dirty="0" smtClean="0">
                <a:solidFill>
                  <a:srgbClr val="F2F2F2"/>
                </a:solidFill>
              </a:rPr>
              <a:t>Goal to prevent war over claims to African lands</a:t>
            </a:r>
          </a:p>
          <a:p>
            <a:pPr lvl="1" eaLnBrk="1" hangingPunct="1"/>
            <a:r>
              <a:rPr lang="en-US" sz="3200" dirty="0" smtClean="0">
                <a:solidFill>
                  <a:srgbClr val="F2F2F2"/>
                </a:solidFill>
              </a:rPr>
              <a:t>No Africans were invited to attend the conference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1268" name="Picture 4" descr="https://thebrightestman.wikispaces.com/file/view/berlin_conference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828800"/>
            <a:ext cx="317976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latin typeface="+mn-lt"/>
              </a:rPr>
              <a:t>The Berlin Conference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4830763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2F2F2"/>
                </a:solidFill>
              </a:rPr>
              <a:t>The Berlin Conference provisions</a:t>
            </a:r>
          </a:p>
          <a:p>
            <a:pPr lvl="1" eaLnBrk="1" hangingPunct="1"/>
            <a:r>
              <a:rPr lang="en-US" sz="3200" dirty="0" smtClean="0">
                <a:solidFill>
                  <a:srgbClr val="F2F2F2"/>
                </a:solidFill>
              </a:rPr>
              <a:t>Europeans had to occupy and administer their African lands</a:t>
            </a:r>
          </a:p>
          <a:p>
            <a:pPr lvl="1" eaLnBrk="1" hangingPunct="1"/>
            <a:r>
              <a:rPr lang="en-US" sz="3200" dirty="0" smtClean="0">
                <a:solidFill>
                  <a:srgbClr val="F2F2F2"/>
                </a:solidFill>
              </a:rPr>
              <a:t>A nation already holding colonies on the African coast would have first claim on the interior parts of the country</a:t>
            </a:r>
          </a:p>
          <a:p>
            <a:pPr lvl="1" eaLnBrk="1" hangingPunct="1"/>
            <a:endParaRPr lang="en-US" sz="3200" dirty="0" smtClean="0">
              <a:solidFill>
                <a:srgbClr val="F2F2F2"/>
              </a:solidFill>
              <a:latin typeface="Calibri" pitchFamily="34" charset="0"/>
            </a:endParaRPr>
          </a:p>
          <a:p>
            <a:pPr eaLnBrk="1" hangingPunct="1"/>
            <a:endParaRPr lang="en-US" sz="3200" dirty="0" smtClean="0"/>
          </a:p>
        </p:txBody>
      </p:sp>
      <p:pic>
        <p:nvPicPr>
          <p:cNvPr id="12292" name="Picture 2" descr="http://teacherweb.ftl.pinecrest.edu/snyderd/MWH/Projects/mun-bc/wp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572000"/>
            <a:ext cx="327660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latin typeface="+mn-lt"/>
              </a:rPr>
              <a:t>The Berlin Conference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/>
          <a:lstStyle/>
          <a:p>
            <a:pPr lvl="1" eaLnBrk="1" hangingPunct="1"/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smtClean="0">
                <a:solidFill>
                  <a:srgbClr val="F2F2F2"/>
                </a:solidFill>
              </a:rPr>
              <a:t>The colonial borders that were established by Europeans cared little for national, ethnic, and religious boundaries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sz="1000" dirty="0" smtClean="0">
              <a:solidFill>
                <a:srgbClr val="F2F2F2"/>
              </a:solidFill>
            </a:endParaRPr>
          </a:p>
          <a:p>
            <a:pPr lvl="1" eaLnBrk="1" hangingPunct="1"/>
            <a:r>
              <a:rPr lang="en-US" sz="3400" dirty="0" smtClean="0">
                <a:solidFill>
                  <a:srgbClr val="F2F2F2"/>
                </a:solidFill>
              </a:rPr>
              <a:t>This caused lots of problems </a:t>
            </a:r>
          </a:p>
          <a:p>
            <a:pPr eaLnBrk="1" hangingPunct="1">
              <a:buFontTx/>
              <a:buNone/>
            </a:pPr>
            <a:endParaRPr lang="en-US" sz="3600" dirty="0" smtClean="0"/>
          </a:p>
          <a:p>
            <a:pPr eaLnBrk="1" hangingPunct="1"/>
            <a:endParaRPr lang="en-US" sz="2400" dirty="0" smtClean="0"/>
          </a:p>
        </p:txBody>
      </p:sp>
      <p:pic>
        <p:nvPicPr>
          <p:cNvPr id="13316" name="Picture 2" descr="http://upload.wikimedia.org/wikipedia/commons/thumb/5/5c/Afrikakonferenz.jpg/220px-Afrikakonferen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743200"/>
            <a:ext cx="29765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94</TotalTime>
  <Words>324</Words>
  <Application>Microsoft Office PowerPoint</Application>
  <PresentationFormat>On-screen Show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Technic</vt:lpstr>
      <vt:lpstr>Colonization of Africa</vt:lpstr>
      <vt:lpstr>Exploration of Africa</vt:lpstr>
      <vt:lpstr>Merchants Arrive</vt:lpstr>
      <vt:lpstr>European Powers Dominate Africa</vt:lpstr>
      <vt:lpstr>The Scramble for Africa</vt:lpstr>
      <vt:lpstr>Slide 6</vt:lpstr>
      <vt:lpstr>The Berlin Conference</vt:lpstr>
      <vt:lpstr>The Berlin Conference</vt:lpstr>
      <vt:lpstr>The Berlin Conference</vt:lpstr>
      <vt:lpstr>All Divided</vt:lpstr>
      <vt:lpstr>Results of Colonization</vt:lpstr>
      <vt:lpstr>Seeking Independence</vt:lpstr>
      <vt:lpstr>Seeking Independence</vt:lpstr>
      <vt:lpstr>Source</vt:lpstr>
    </vt:vector>
  </TitlesOfParts>
  <Company>Chippewa Valley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Colonization of Africa</dc:title>
  <dc:creator>CVS</dc:creator>
  <cp:lastModifiedBy>CVS</cp:lastModifiedBy>
  <cp:revision>9</cp:revision>
  <dcterms:created xsi:type="dcterms:W3CDTF">2013-01-29T12:55:57Z</dcterms:created>
  <dcterms:modified xsi:type="dcterms:W3CDTF">2013-01-29T18:13:17Z</dcterms:modified>
</cp:coreProperties>
</file>